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57" r:id="rId4"/>
    <p:sldId id="258" r:id="rId5"/>
    <p:sldId id="260" r:id="rId6"/>
    <p:sldId id="263" r:id="rId7"/>
    <p:sldId id="266" r:id="rId8"/>
    <p:sldId id="265" r:id="rId9"/>
    <p:sldId id="267" r:id="rId10"/>
    <p:sldId id="269" r:id="rId11"/>
    <p:sldId id="270" r:id="rId12"/>
    <p:sldId id="261" r:id="rId13"/>
    <p:sldId id="25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5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568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9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0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8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5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5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7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8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0D3A71-5C97-4B3F-99FC-8DAD0411262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EE58-C945-40D5-A37A-7FDF6DE3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4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wmf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3504" y="229677"/>
            <a:ext cx="505690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500" b="1" dirty="0" smtClean="0"/>
              <a:t>ერთი წლის ანგარიში</a:t>
            </a:r>
            <a:endParaRPr lang="en-US" sz="3500" b="1" dirty="0" smtClean="0"/>
          </a:p>
          <a:p>
            <a:endParaRPr lang="en-US" sz="3000" b="1" dirty="0" smtClean="0"/>
          </a:p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01/01/2019-31/12/2019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62" y="3087677"/>
            <a:ext cx="5599037" cy="3465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4400" y="2158814"/>
            <a:ext cx="9567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000" dirty="0" smtClean="0"/>
              <a:t>აღმასრულებელი დირექტორი: ნინო ღლონტი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07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328" y="190886"/>
            <a:ext cx="7730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b="1" dirty="0" smtClean="0"/>
              <a:t>თაფლის სუბსიდირების სქემის შემუშავება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8" y="1710738"/>
            <a:ext cx="6639405" cy="4694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124690"/>
            <a:ext cx="1656605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418" y="207820"/>
            <a:ext cx="7841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000" b="1" dirty="0" smtClean="0"/>
              <a:t>თაფლის მრჩეველთა კომიტეტის შეხვედრა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8" y="1438944"/>
            <a:ext cx="5208752" cy="3166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93" y="881600"/>
            <a:ext cx="5110162" cy="2999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418" y="3999516"/>
            <a:ext cx="4113934" cy="27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267" y="166255"/>
            <a:ext cx="10029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b="1" dirty="0" smtClean="0"/>
              <a:t>2018 წელს გამოცხადებული თაფლის კონსოლიდირებული ტენდერის ჩაშლა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22" y="1477949"/>
            <a:ext cx="6909042" cy="5131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2" y="283379"/>
            <a:ext cx="1656605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665" y="159953"/>
            <a:ext cx="780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b="1" dirty="0" smtClean="0"/>
              <a:t>2019 წელს გამოცხადებული თაფლის კონსოლიდირებული ტენდერის დაშლა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72425" y="1445812"/>
            <a:ext cx="7784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ka-GE" sz="2000" i="0" dirty="0" smtClean="0">
                <a:effectLst/>
                <a:latin typeface="+mj-lt"/>
              </a:rPr>
              <a:t>კონსოლიდირებული ტენდერის დაიშალა 2 ლოტად</a:t>
            </a:r>
            <a:r>
              <a:rPr lang="ka-GE" sz="2000" b="1" i="0" dirty="0" smtClean="0">
                <a:effectLst/>
                <a:latin typeface="+mj-lt"/>
              </a:rPr>
              <a:t>:  40 950 კგ </a:t>
            </a:r>
            <a:r>
              <a:rPr lang="ka-GE" sz="2000" i="0" dirty="0" smtClean="0">
                <a:effectLst/>
                <a:latin typeface="+mj-lt"/>
              </a:rPr>
              <a:t>და </a:t>
            </a:r>
            <a:r>
              <a:rPr lang="ka-GE" sz="2000" b="1" i="0" dirty="0" smtClean="0">
                <a:effectLst/>
                <a:latin typeface="+mj-lt"/>
              </a:rPr>
              <a:t>30 600 კგ</a:t>
            </a:r>
            <a:r>
              <a:rPr lang="ka-GE" sz="2000" i="0" dirty="0" smtClean="0">
                <a:effectLst/>
                <a:latin typeface="+mj-lt"/>
              </a:rPr>
              <a:t>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000" i="0" dirty="0" smtClean="0">
              <a:effectLst/>
              <a:latin typeface="+mj-lt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ka-GE" sz="2000" i="0" dirty="0" smtClean="0">
              <a:effectLst/>
              <a:latin typeface="+mj-lt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ka-GE" sz="2000" i="0" dirty="0" smtClean="0">
                <a:effectLst/>
                <a:latin typeface="+mj-lt"/>
              </a:rPr>
              <a:t>გამოცდილების ქონის შემცირება </a:t>
            </a:r>
            <a:r>
              <a:rPr lang="ka-GE" sz="2000" b="1" i="0" dirty="0" smtClean="0">
                <a:effectLst/>
                <a:latin typeface="+mj-lt"/>
              </a:rPr>
              <a:t>350 00 ლარიდან 100 000 ლ</a:t>
            </a:r>
            <a:r>
              <a:rPr lang="ka-GE" sz="2000" b="1" dirty="0" smtClean="0">
                <a:latin typeface="+mj-lt"/>
              </a:rPr>
              <a:t>არა</a:t>
            </a:r>
            <a:r>
              <a:rPr lang="ka-GE" sz="2000" b="1" i="0" dirty="0" smtClean="0">
                <a:effectLst/>
                <a:latin typeface="+mj-lt"/>
              </a:rPr>
              <a:t>მდე</a:t>
            </a:r>
            <a:r>
              <a:rPr lang="ka-GE" sz="2000" i="0" dirty="0" smtClean="0">
                <a:effectLst/>
                <a:latin typeface="+mj-lt"/>
              </a:rPr>
              <a:t>.</a:t>
            </a:r>
            <a:endParaRPr lang="ka-GE" sz="2000" i="0" dirty="0">
              <a:effectLst/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60" y="3655000"/>
            <a:ext cx="4602480" cy="3087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14" y="3106675"/>
            <a:ext cx="2694211" cy="3635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43" y="965200"/>
            <a:ext cx="2441715" cy="3312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124690"/>
            <a:ext cx="1656605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05" y="694266"/>
            <a:ext cx="8709427" cy="53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67" y="1654165"/>
            <a:ext cx="822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2019 </a:t>
            </a:r>
            <a:r>
              <a:rPr lang="ka-GE" sz="2400" dirty="0" smtClean="0"/>
              <a:t>წელი - გერთიანების </a:t>
            </a:r>
            <a:r>
              <a:rPr lang="ka-GE" sz="2400" b="1" dirty="0" smtClean="0"/>
              <a:t>7 ოციფიალური შეხვედრა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21526" y="51982"/>
            <a:ext cx="7232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dirty="0" smtClean="0"/>
              <a:t>საქართველოს მეფუტკრეთა გაერთიანების გამგეობის შეხვედრები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74" y="2228922"/>
            <a:ext cx="4491984" cy="4436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343272"/>
            <a:ext cx="5186218" cy="4322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2" y="51982"/>
            <a:ext cx="1656605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9235" y="217545"/>
            <a:ext cx="5569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000" b="1" dirty="0" smtClean="0"/>
              <a:t>მეფუტკრეების ბაზის შექმნა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01074" y="1017473"/>
            <a:ext cx="7514548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2200" b="1" dirty="0" smtClean="0"/>
              <a:t>მეფუტკრეების მონაცემები სულ: </a:t>
            </a:r>
            <a:r>
              <a:rPr lang="en-US" sz="2200" b="1" dirty="0" smtClean="0"/>
              <a:t>3 3</a:t>
            </a:r>
            <a:r>
              <a:rPr lang="ka-GE" sz="2200" b="1" dirty="0" smtClean="0"/>
              <a:t>14</a:t>
            </a:r>
            <a:r>
              <a:rPr lang="en-US" sz="2200" b="1" dirty="0" smtClean="0"/>
              <a:t> </a:t>
            </a:r>
            <a:r>
              <a:rPr lang="ka-GE" sz="2200" b="1" dirty="0" smtClean="0"/>
              <a:t>მონაცემი</a:t>
            </a:r>
            <a:endParaRPr lang="en-US" sz="2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31599"/>
              </p:ext>
            </p:extLst>
          </p:nvPr>
        </p:nvGraphicFramePr>
        <p:xfrm>
          <a:off x="443349" y="1694290"/>
          <a:ext cx="6160650" cy="492912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80325">
                  <a:extLst>
                    <a:ext uri="{9D8B030D-6E8A-4147-A177-3AD203B41FA5}">
                      <a16:colId xmlns:a16="http://schemas.microsoft.com/office/drawing/2014/main" val="64725226"/>
                    </a:ext>
                  </a:extLst>
                </a:gridCol>
                <a:gridCol w="3080325">
                  <a:extLst>
                    <a:ext uri="{9D8B030D-6E8A-4147-A177-3AD203B41FA5}">
                      <a16:colId xmlns:a16="http://schemas.microsoft.com/office/drawing/2014/main" val="2084127193"/>
                    </a:ext>
                  </a:extLst>
                </a:gridCol>
              </a:tblGrid>
              <a:tr h="620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solidFill>
                            <a:schemeClr val="tx1"/>
                          </a:solidFill>
                          <a:effectLst/>
                        </a:rPr>
                        <a:t>რეგიონი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solidFill>
                            <a:schemeClr val="tx1"/>
                          </a:solidFill>
                          <a:effectLst/>
                        </a:rPr>
                        <a:t>მეფუტკრეების რაოდენობა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591654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აჭარა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723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929735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გურია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382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927987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>
                          <a:effectLst/>
                        </a:rPr>
                        <a:t>შიდა ქართლი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230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012016"/>
                  </a:ext>
                </a:extLst>
              </a:tr>
              <a:tr h="641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>
                          <a:effectLst/>
                        </a:rPr>
                        <a:t>სამეგრელო და ზემო ვანეთი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585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160664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>
                          <a:effectLst/>
                        </a:rPr>
                        <a:t>კახეთი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411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93994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>
                          <a:effectLst/>
                        </a:rPr>
                        <a:t>თბილისი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40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948484"/>
                  </a:ext>
                </a:extLst>
              </a:tr>
              <a:tr h="829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რაჭა ლეჩხუმი და ქვემო სვანეთი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>
                          <a:effectLst/>
                        </a:rPr>
                        <a:t>67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273008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>
                          <a:effectLst/>
                        </a:rPr>
                        <a:t>ქვემო ქართლი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207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42136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იმერეთი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992446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მცხეთა-მთიანეთი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855384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სამცხე-ჯავახეთი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07372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85660" y="2907714"/>
            <a:ext cx="525087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a-GE" sz="2000" b="1" dirty="0" smtClean="0"/>
              <a:t>ფუტკრის ოჯახების რაოდენობა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135 322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133037"/>
            <a:ext cx="1656605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2" y="88698"/>
            <a:ext cx="856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b="1" dirty="0" smtClean="0"/>
              <a:t>მეფუტკრეობის საერთაშორისო კონგრესი -  “</a:t>
            </a:r>
            <a:r>
              <a:rPr lang="ka-GE" sz="3000" b="1" smtClean="0"/>
              <a:t>აპიმონდია”</a:t>
            </a:r>
            <a:endParaRPr 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1"/>
            <a:ext cx="1565563" cy="968892"/>
          </a:xfrm>
          <a:prstGeom prst="rect">
            <a:avLst/>
          </a:prstGeom>
        </p:spPr>
      </p:pic>
      <p:pic>
        <p:nvPicPr>
          <p:cNvPr id="8" name="Picture 4" descr="https://lh3.googleusercontent.com/4BNev1oZPYUytCHaqKo3vIcyxT6HAZcUELpYAWcnb1PLGFEuRIpdzJbsfqNifTyOfIatqPnK-bCDzyFX-Fc5VJGGaWDzTo16rl5Wb21RjRcRniBq2tHCshQZf2U-M_e5qO3iZfFUaH0JmETom2Z_BQaxB4jiSlF76XIqJwn7jNfU1ev2yzIYG4btjyAsnB0fVT1Fv9RulLpbW7j5akxlIQBVhnNtZk1-ExJKY2XEJYHw-tBybjR5ma7HlIadRX2ecMgLmUQi0x3YtI-7AjGYXTvJ50xCfe1VHnAJv7Fk-50BpZdUFC0Pn5pq_lhywAtpHoy6vEBOo3UHBVghmcBhniDootixnF0fDTpNQ7792Sa9bP2V3XmdCoIly4yLEK5EOv86YT0T62pN6hiapMYxG9lb9omaq29rtZPfLy8q5UTGZJEQaY0GEvRCH5kqOgbqbbwQ9LY_kZAVVd0-doLBHfwoeLuYxDNgPfUtrONRQ-cPFRVvIjAeA2346yL3i0BDHKtZefmgrgu9TtqDGASgtm6BTb_x6jGvaUV27TE4KrfvJF3GkaSX5C7grn5_SQ2AH-rKfdg0Ld2CyFSLH6LSAJBL7wjwteiGMVUqHQWHuVCsL4T0Rao_KbZlONC6osKZOSCzvxK8dYtyMJGIa8VUs7l1Q4cbe7n2apxLw1NVTUJAWW1aToEnWcY=w1111-h833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134" y="1041584"/>
            <a:ext cx="4031706" cy="26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lh3.googleusercontent.com/4Fa2xs43VNUL9HCWhbf42NfWYkEOwfhpBzxuuRrChmqKjvO3wB01GRFbWaawhtsN-mKJNvsotenKc_scI84E-RLyt2BRwtIWcWTaoMTxlRTrI0y0nSzzs8tOWhfSnRTCZGH_vrHrJiqQ5RE3WHNCMlchlFcZBG8bmZwzIk6SB_i9-TiRDCSlDMuIO8jHq0X_cmzVIxlTPMpL0gOowIUlp0iXTFoYhRmY2sxs28Ba0JSWk9FqMRWUBM3hSWWfYIZ7Q1K9LJFXrtTs4oZCW98pff5VWXAeRcFvL5DGcgob2V4z4ngwsheeslKxF4FHsZPKHBzbHGulWNUETTVwLQejdmvqMriJFkA0P9xcCGi_EqSOodlrcVJXLG9_cQ9XVv8FQrI6PaP-BdoB-Fl3gk_1SjA9dHY3J6Aaec9w7nKXIb9zzmVcW1tSZJ8OrI1kqhVP_fIUzeKGbLlpWqj6CvVVP1_Xa4RQ4POEzpv3bboiaRRap7GTiHJppW7gNit9cB2pOrJRMAwM-zUekvhTCfkgcOc8MukVf50X8Uy13Nj_mzDhYjmL6UXM_ERW6n6Z77wrO1UGTl8DQeuc6Lx44IBZY7GUcd1_-MQol2PgpEZiSRCthcDHW-COO65fgIZ-vJAeLnKuX7nOA4LZnsPHApEkExjdZY_k6m5tEjGRqbzvxHi1h4Oz2QkEssY=w1111-h833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98" y="3810001"/>
            <a:ext cx="3874607" cy="284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lh3.googleusercontent.com/oh5XKul12JUuu27ODvZVAlJQ5kxCyOH2FrLeLuo0YR8zA6uL04IYEghALZRgFk8Mf6-5CucHeOxIL1CeAIrGtPnsM3ga6FY3idAp3Zzb05Bz2MuyemRF4eMvDVsJ3TrKkdYHM7JbQaAQfXU10_NSdC5WqIECzZiAlzdOMWPKDkt7XLB4QZVspBiOPX-rjJYKEkofn7Aadu9kj_uPDh5chH8LB-SbxRqed8SpmeA72Ag_z7356GgI-L9vTR1zATyp9Id-e5Hp4XYFB2PQ-7OMAYn7W6fZghkYVIbyNsd7J5YOPrsJfVjBcEMGHgUUY_brvR3d0P646m1EwAtivJZLU8nJn4i17GW_ctPkhqFD8TCZ1bYxoNgowyHezgGxWctWqO0xgy5_Mvn-C2w5um3NRsw-LFjjtEGGX_BeyLKXspp2KvW-1ekvquIOgRyM8vm-3BFWLvGzJEgL5Jgim6YflMTKmDe7lUjD68hIZVNmL_0WBxQ0P4ETN8N0peMp0Gbm5wBQfURoT_HOK-nrt97YCVXhL42Nq2Km-aNBte2J99HqYvp6MeK0w-p3SfyZkAESnn9PUvLqguGFzR7YLp2YmSyfJboyGj46bZV7-47xsyqgI1_VPiR_GkxzNCNj7x5Mi0QFVhfN4q8uOtB3dtCZNb2stz4Uo2YMrQka6QCu4PZhUbCKuvWIspM=w1111-h833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094" y="3031009"/>
            <a:ext cx="3603251" cy="27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lh3.googleusercontent.com/O_7sBGzvsFYbG4Qk3n-SlaQZgb1kGi-o-OrhYuDivl7LdwK5GEx_SSG7_cd52IoqkjOXVe3zfbkH8lJebVXtinFswE9ti9kKoWV_YpgiTm8ssZAIoLSl_Cs5YItK7ElI9Kj4f_nbnyiPsfC-ylih-_Ms0DIdM4UyngRZwtA20q-8v99kRtig9LoCEJrZ8A7KlkH__p3D5aRzNWmzotZ2saaj1xUaCzQoYaPLi-6iaq9fRTmgwX-PiUvNHRiJDrzIfPlDMUcE5w9q0y6EbQiEhIoWoxS-Tw6fXuWTX0h1_XqyhJq3Gecgzs6KZmu4lzpT_X35K_MocAHbtfBWAJxMKLbGASwmIHZ7mMwfDWXbpyNet6Jedjqmr5Iqi_w4lI_yuceGTb6YshvFCSjYaAVYnTBuBNATqE5AL186scu8Ym4ULFiBsnls8FrQe1RiGopgjZuj_23XN8FZUslRi6IYeQvojBk76_tlRSP2AbZItdNjq0IcV2ExYl6PcF3oSzwfqFNsGlQOscLw_5grSca0WMCSEYZK7YbxI-2KW8KtyLOA0uATlYypbF7imuLn4DEET9nEr_8vfWZWntl3NfvqLs3FW_xyOfe3r6cCHoB7yQbnGqcioYaJQW7sUQpH_aTKuOT5XJ4vxXRA7MWWKSC-cp4vBF_e_5lSbSXKtiaPcR7E7D3eE30nKR0=w1111-h833-n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134" y="3810001"/>
            <a:ext cx="4031706" cy="28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74" y="1584459"/>
            <a:ext cx="85626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q"/>
            </a:pPr>
            <a:r>
              <a:rPr lang="ka-GE" sz="2200" b="1" dirty="0" smtClean="0"/>
              <a:t>კონგრესზე ქართველი მეფუტკრეების მონაწილეობის ორგანიზება;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q"/>
            </a:pPr>
            <a:r>
              <a:rPr lang="ka-GE" sz="2200" b="1" dirty="0" smtClean="0"/>
              <a:t>წევრი მეფუტკრეების მონაწილეობის ხელშეწყობა;</a:t>
            </a:r>
            <a:br>
              <a:rPr lang="ka-GE" sz="2200" b="1" dirty="0" smtClean="0"/>
            </a:b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146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964" y="263236"/>
            <a:ext cx="5929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GBU-</a:t>
            </a:r>
            <a:r>
              <a:rPr lang="ka-GE" sz="3000" b="1" dirty="0" smtClean="0"/>
              <a:t>ს ვებ-გვერდის შექმნა</a:t>
            </a:r>
            <a:endParaRPr lang="en-US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382"/>
            <a:ext cx="12191999" cy="5846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0"/>
            <a:ext cx="1656605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234" y="260151"/>
            <a:ext cx="8063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b="1" dirty="0" smtClean="0"/>
              <a:t>თაფლის საპრომოუშენო ვებ-გვერდების შექმნა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275814"/>
            <a:ext cx="6650182" cy="3089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3564079"/>
            <a:ext cx="6954982" cy="3293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124690"/>
            <a:ext cx="1656605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4" y="133071"/>
            <a:ext cx="5034041" cy="5034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4" y="290964"/>
            <a:ext cx="4987055" cy="4987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175" y="5361077"/>
            <a:ext cx="1487156" cy="1486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905" y="5361076"/>
            <a:ext cx="1486525" cy="148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4" y="5361077"/>
            <a:ext cx="1486525" cy="148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47" y="5361489"/>
            <a:ext cx="1486525" cy="1486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963" y="5361077"/>
            <a:ext cx="1486937" cy="1486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382" y="5371138"/>
            <a:ext cx="1486525" cy="1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642" y="3032537"/>
            <a:ext cx="2439358" cy="3614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543" y="2913267"/>
            <a:ext cx="2564389" cy="3799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66" y="932610"/>
            <a:ext cx="3941761" cy="582499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912978" y="1552853"/>
            <a:ext cx="775567" cy="82378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752514" y="1562137"/>
            <a:ext cx="805219" cy="80521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8736642" y="1574717"/>
            <a:ext cx="778375" cy="780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6520" y="94503"/>
            <a:ext cx="78062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500" dirty="0" smtClean="0"/>
              <a:t>საინფორმაციო ინფოგრაფიკის შექმნა და გავრცელება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1305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25" y="1208603"/>
            <a:ext cx="1659882" cy="2354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793" y="1208603"/>
            <a:ext cx="1960140" cy="278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214" y="4347099"/>
            <a:ext cx="1667253" cy="2365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1" y="3758215"/>
            <a:ext cx="1843104" cy="2615982"/>
          </a:xfrm>
          <a:prstGeom prst="rect">
            <a:avLst/>
          </a:prstGeom>
        </p:spPr>
      </p:pic>
      <p:pic>
        <p:nvPicPr>
          <p:cNvPr id="6" name="Picture 2" descr="https://scontent.ftbs5-1.fna.fbcdn.net/v/t1.15752-9/71526857_392286754799754_3939484273228120064_n.jpg?_nc_cat=107&amp;_nc_oc=AQlG1BJIvZRzTM9Lwymlcj5Ofn8CDb5MrsmLWVbbR-AAlTuXIy1ce0q6mLi6MaW6QcI&amp;_nc_ht=scontent.ftbs5-1.fna&amp;oh=0283e89cb286daaca9c0a39a0b299bef&amp;oe=5E3C4F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19" y="1527489"/>
            <a:ext cx="3334348" cy="47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A11EB5-6BEA-4758-A08A-32C2C3E5F082}"/>
              </a:ext>
            </a:extLst>
          </p:cNvPr>
          <p:cNvSpPr txBox="1">
            <a:spLocks/>
          </p:cNvSpPr>
          <p:nvPr/>
        </p:nvSpPr>
        <p:spPr>
          <a:xfrm>
            <a:off x="2233663" y="237905"/>
            <a:ext cx="8198810" cy="6941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თაფლის ექსპორტის გზამკვლევის  შექმნა</a:t>
            </a:r>
            <a:endParaRPr lang="en-US" sz="3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124690"/>
            <a:ext cx="1656605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</TotalTime>
  <Words>153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Segoe UI Semilight</vt:lpstr>
      <vt:lpstr>Sylfaen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Guranda</cp:lastModifiedBy>
  <cp:revision>30</cp:revision>
  <dcterms:created xsi:type="dcterms:W3CDTF">2019-12-10T22:06:30Z</dcterms:created>
  <dcterms:modified xsi:type="dcterms:W3CDTF">2020-02-11T08:56:38Z</dcterms:modified>
</cp:coreProperties>
</file>